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9" r:id="rId4"/>
    <p:sldId id="261" r:id="rId5"/>
    <p:sldId id="263" r:id="rId6"/>
    <p:sldId id="264" r:id="rId7"/>
    <p:sldId id="266" r:id="rId8"/>
    <p:sldId id="268" r:id="rId9"/>
    <p:sldId id="267" r:id="rId10"/>
    <p:sldId id="265" r:id="rId11"/>
    <p:sldId id="259" r:id="rId12"/>
    <p:sldId id="260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1" r:id="rId21"/>
    <p:sldId id="276" r:id="rId22"/>
    <p:sldId id="277" r:id="rId23"/>
    <p:sldId id="278" r:id="rId24"/>
    <p:sldId id="279" r:id="rId25"/>
    <p:sldId id="280" r:id="rId26"/>
    <p:sldId id="282" r:id="rId27"/>
    <p:sldId id="258" r:id="rId28"/>
    <p:sldId id="287" r:id="rId29"/>
    <p:sldId id="284" r:id="rId30"/>
    <p:sldId id="285" r:id="rId31"/>
    <p:sldId id="286" r:id="rId32"/>
    <p:sldId id="288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1CC03-CECB-E646-87A6-93CBDE851A6B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9C042-082A-9C45-864C-B15D36357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Lack of crypto:</a:t>
            </a:r>
            <a:r>
              <a:rPr lang="en-US" baseline="0" dirty="0" smtClean="0"/>
              <a:t> premium SMS for payments. </a:t>
            </a:r>
            <a:r>
              <a:rPr lang="en-US" dirty="0" smtClean="0"/>
              <a:t>Social (</a:t>
            </a:r>
            <a:r>
              <a:rPr lang="en-US" dirty="0" err="1" smtClean="0"/>
              <a:t>ab)use</a:t>
            </a:r>
            <a:r>
              <a:rPr lang="en-US" dirty="0" smtClean="0"/>
              <a:t>: social phishing stats. Power limitations: AV problems.</a:t>
            </a:r>
          </a:p>
          <a:p>
            <a:r>
              <a:rPr lang="en-US" dirty="0" smtClean="0"/>
              <a:t>Limited user interfaces: </a:t>
            </a:r>
            <a:r>
              <a:rPr lang="en-US" dirty="0" err="1" smtClean="0"/>
              <a:t>Pwd</a:t>
            </a:r>
            <a:r>
              <a:rPr lang="en-US" dirty="0" smtClean="0"/>
              <a:t> nightmare. CAPTCHA nightmare. </a:t>
            </a:r>
          </a:p>
          <a:p>
            <a:r>
              <a:rPr lang="en-US" dirty="0" smtClean="0"/>
              <a:t>Corporate attitudes: No</a:t>
            </a:r>
            <a:r>
              <a:rPr lang="en-US" baseline="0" dirty="0" smtClean="0"/>
              <a:t> problem until catastrophe. (Can only measure what already happens, problems are explosive.)</a:t>
            </a:r>
            <a:endParaRPr lang="en-US" dirty="0" smtClean="0"/>
          </a:p>
          <a:p>
            <a:r>
              <a:rPr lang="en-US" dirty="0" smtClean="0"/>
              <a:t>Our own inertia: we port </a:t>
            </a:r>
            <a:r>
              <a:rPr lang="en-US" smtClean="0"/>
              <a:t>to mobile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C042-082A-9C45-864C-B15D363573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22CBA-A656-FC40-95EF-A9B4685AD0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B050E-585C-4B2D-8B6C-19E1B68D90F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B050E-585C-4B2D-8B6C-19E1B68D90F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B050E-585C-4B2D-8B6C-19E1B68D90F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B050E-585C-4B2D-8B6C-19E1B68D90F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B050E-585C-4B2D-8B6C-19E1B68D90F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A58F44-11CA-4961-AFA0-ED53EEBB15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A58F44-11CA-4961-AFA0-ED53EEBB15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22CBA-A656-FC40-95EF-A9B4685AD0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22CBA-A656-FC40-95EF-A9B4685AD0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22CBA-A656-FC40-95EF-A9B4685AD0E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22CBA-A656-FC40-95EF-A9B4685AD0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22CBA-A656-FC40-95EF-A9B4685AD0E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22CBA-A656-FC40-95EF-A9B4685AD0E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EE5B-8515-2748-9FF8-540D2A6E8946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17B-87DA-4347-8AC8-BC4B25F62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EE5B-8515-2748-9FF8-540D2A6E8946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17B-87DA-4347-8AC8-BC4B25F62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EE5B-8515-2748-9FF8-540D2A6E8946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17B-87DA-4347-8AC8-BC4B25F62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EE5B-8515-2748-9FF8-540D2A6E8946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17B-87DA-4347-8AC8-BC4B25F62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EE5B-8515-2748-9FF8-540D2A6E8946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17B-87DA-4347-8AC8-BC4B25F62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EE5B-8515-2748-9FF8-540D2A6E8946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17B-87DA-4347-8AC8-BC4B25F62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EE5B-8515-2748-9FF8-540D2A6E8946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17B-87DA-4347-8AC8-BC4B25F62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EE5B-8515-2748-9FF8-540D2A6E8946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17B-87DA-4347-8AC8-BC4B25F62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EE5B-8515-2748-9FF8-540D2A6E8946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17B-87DA-4347-8AC8-BC4B25F62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EE5B-8515-2748-9FF8-540D2A6E8946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17B-87DA-4347-8AC8-BC4B25F62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EE5B-8515-2748-9FF8-540D2A6E8946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17B-87DA-4347-8AC8-BC4B25F62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EE5B-8515-2748-9FF8-540D2A6E8946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3F17B-87DA-4347-8AC8-BC4B25F62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hyperlink" Target="http://www.fatskunk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www.fatskunk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e-blue-moon-authentication.com" TargetMode="External"/><Relationship Id="rId4" Type="http://schemas.openxmlformats.org/officeDocument/2006/relationships/hyperlink" Target="http://www.fatskunk.com" TargetMode="External"/><Relationship Id="rId5" Type="http://schemas.openxmlformats.org/officeDocument/2006/relationships/hyperlink" Target="http://www.fastword.m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rkus-jakobsson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886200"/>
            <a:ext cx="64409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1: I convince you there is a problem</a:t>
            </a:r>
          </a:p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2: I argue that solutions are possible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Why Mobile Security is not Like Traditional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Markus Jakobsson, PayPal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395E-6 1.58723E-6 L -4.25395E-6 0.19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353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 let’s look at what to do!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1754" y="3835527"/>
            <a:ext cx="24238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Part 1: Power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talk about power!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6108"/>
          </a:xfrm>
        </p:spPr>
        <p:txBody>
          <a:bodyPr>
            <a:normAutofit/>
          </a:bodyPr>
          <a:lstStyle/>
          <a:p>
            <a:r>
              <a:rPr lang="en-US" dirty="0" smtClean="0"/>
              <a:t>Software-based attestation: Verify no active malware before running sensitive routine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way, only </a:t>
            </a:r>
            <a:r>
              <a:rPr lang="en-US" i="1" dirty="0" smtClean="0"/>
              <a:t>occasional </a:t>
            </a:r>
            <a:r>
              <a:rPr lang="en-US" dirty="0" smtClean="0"/>
              <a:t>verification</a:t>
            </a:r>
            <a:endParaRPr lang="en-US" dirty="0"/>
          </a:p>
        </p:txBody>
      </p:sp>
      <p:pic>
        <p:nvPicPr>
          <p:cNvPr id="4" name="Picture 3" descr="imgr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497" y="4298762"/>
            <a:ext cx="749300" cy="1193800"/>
          </a:xfrm>
          <a:prstGeom prst="rect">
            <a:avLst/>
          </a:prstGeom>
        </p:spPr>
      </p:pic>
      <p:pic>
        <p:nvPicPr>
          <p:cNvPr id="5" name="Picture 4" descr="imgres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105" y="2678089"/>
            <a:ext cx="2090434" cy="1493167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096797" y="3445010"/>
            <a:ext cx="1914370" cy="1259207"/>
            <a:chOff x="3096797" y="3445010"/>
            <a:chExt cx="1914370" cy="1259207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248651" y="3445010"/>
              <a:ext cx="1762516" cy="12592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096797" y="3511119"/>
              <a:ext cx="12287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connection</a:t>
              </a:r>
            </a:p>
            <a:p>
              <a:r>
                <a:rPr lang="en-US" dirty="0" smtClean="0"/>
                <a:t>request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66692" y="4074614"/>
            <a:ext cx="2166378" cy="1673614"/>
            <a:chOff x="4266692" y="4074614"/>
            <a:chExt cx="2166378" cy="1673614"/>
          </a:xfrm>
        </p:grpSpPr>
        <p:pic>
          <p:nvPicPr>
            <p:cNvPr id="6" name="Picture 5" descr="imgres-2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6692" y="4074614"/>
              <a:ext cx="1215438" cy="1673614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5413105" y="4074614"/>
              <a:ext cx="1019965" cy="821047"/>
              <a:chOff x="5413105" y="4074614"/>
              <a:chExt cx="1019965" cy="821047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rot="10800000" flipV="1">
                <a:off x="5564960" y="4157449"/>
                <a:ext cx="868110" cy="7382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5413105" y="4074614"/>
                <a:ext cx="549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Ok?</a:t>
                </a:r>
                <a:endParaRPr lang="en-US" dirty="0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263442" y="5089663"/>
            <a:ext cx="1003250" cy="402899"/>
            <a:chOff x="3263442" y="5089663"/>
            <a:chExt cx="1003250" cy="402899"/>
          </a:xfrm>
        </p:grpSpPr>
        <p:cxnSp>
          <p:nvCxnSpPr>
            <p:cNvPr id="23" name="Straight Arrow Connector 22"/>
            <p:cNvCxnSpPr/>
            <p:nvPr/>
          </p:nvCxnSpPr>
          <p:spPr>
            <a:xfrm rot="10800000">
              <a:off x="3263443" y="5490974"/>
              <a:ext cx="1003249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263442" y="5089663"/>
              <a:ext cx="958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Verify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64959" y="4171256"/>
            <a:ext cx="1265110" cy="950673"/>
            <a:chOff x="5564959" y="4171256"/>
            <a:chExt cx="1265110" cy="950673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5564959" y="4171256"/>
              <a:ext cx="1088988" cy="9506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962504" y="4596346"/>
              <a:ext cx="867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Ok!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319887" y="6461085"/>
            <a:ext cx="588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more details at </a:t>
            </a:r>
            <a:r>
              <a:rPr lang="en-US" dirty="0" smtClean="0">
                <a:hlinkClick r:id="rId5"/>
              </a:rPr>
              <a:t>www.fatskunk.com</a:t>
            </a:r>
            <a:r>
              <a:rPr lang="en-US" dirty="0" smtClean="0"/>
              <a:t> + contact 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talk about power!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6108"/>
          </a:xfrm>
        </p:spPr>
        <p:txBody>
          <a:bodyPr>
            <a:normAutofit/>
          </a:bodyPr>
          <a:lstStyle/>
          <a:p>
            <a:r>
              <a:rPr lang="en-US" dirty="0" smtClean="0"/>
              <a:t>Software-based attestation: Verify no active malware before running sensitive routine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way, only </a:t>
            </a:r>
            <a:r>
              <a:rPr lang="en-US" i="1" dirty="0" smtClean="0"/>
              <a:t>occasional </a:t>
            </a:r>
            <a:r>
              <a:rPr lang="en-US" dirty="0" smtClean="0"/>
              <a:t>verification</a:t>
            </a:r>
            <a:endParaRPr lang="en-US" dirty="0"/>
          </a:p>
        </p:txBody>
      </p:sp>
      <p:pic>
        <p:nvPicPr>
          <p:cNvPr id="4" name="Picture 3" descr="imgr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497" y="4298762"/>
            <a:ext cx="749300" cy="1193800"/>
          </a:xfrm>
          <a:prstGeom prst="rect">
            <a:avLst/>
          </a:prstGeom>
        </p:spPr>
      </p:pic>
      <p:pic>
        <p:nvPicPr>
          <p:cNvPr id="5" name="Picture 4" descr="imgres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105" y="2678089"/>
            <a:ext cx="2090434" cy="1493167"/>
          </a:xfrm>
          <a:prstGeom prst="rect">
            <a:avLst/>
          </a:prstGeom>
        </p:spPr>
      </p:pic>
      <p:grpSp>
        <p:nvGrpSpPr>
          <p:cNvPr id="7" name="Group 32"/>
          <p:cNvGrpSpPr/>
          <p:nvPr/>
        </p:nvGrpSpPr>
        <p:grpSpPr>
          <a:xfrm>
            <a:off x="3096797" y="3445010"/>
            <a:ext cx="1914370" cy="1259207"/>
            <a:chOff x="3096797" y="3445010"/>
            <a:chExt cx="1914370" cy="1259207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248651" y="3445010"/>
              <a:ext cx="1762516" cy="12592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096797" y="3511119"/>
              <a:ext cx="12287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connection</a:t>
              </a:r>
            </a:p>
            <a:p>
              <a:r>
                <a:rPr lang="en-US" dirty="0" smtClean="0"/>
                <a:t>request</a:t>
              </a:r>
              <a:endParaRPr lang="en-US" dirty="0"/>
            </a:p>
          </p:txBody>
        </p:sp>
      </p:grpSp>
      <p:grpSp>
        <p:nvGrpSpPr>
          <p:cNvPr id="13" name="Group 36"/>
          <p:cNvGrpSpPr/>
          <p:nvPr/>
        </p:nvGrpSpPr>
        <p:grpSpPr>
          <a:xfrm>
            <a:off x="3520243" y="3630909"/>
            <a:ext cx="2123479" cy="1073308"/>
            <a:chOff x="3520243" y="3630909"/>
            <a:chExt cx="2123479" cy="1073308"/>
          </a:xfrm>
        </p:grpSpPr>
        <p:cxnSp>
          <p:nvCxnSpPr>
            <p:cNvPr id="27" name="Straight Arrow Connector 26"/>
            <p:cNvCxnSpPr/>
            <p:nvPr/>
          </p:nvCxnSpPr>
          <p:spPr>
            <a:xfrm rot="10800000" flipV="1">
              <a:off x="3520243" y="3630909"/>
              <a:ext cx="1490925" cy="10733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378612" y="4074614"/>
              <a:ext cx="1265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connection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378612" y="4334885"/>
            <a:ext cx="244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malware scan (flash)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409420" y="4607575"/>
            <a:ext cx="244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vote cast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423225" y="4861805"/>
            <a:ext cx="244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storage decryption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449751" y="5134495"/>
            <a:ext cx="244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login process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19887" y="6461085"/>
            <a:ext cx="588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more details at </a:t>
            </a:r>
            <a:r>
              <a:rPr lang="en-US" dirty="0" smtClean="0">
                <a:hlinkClick r:id="rId4"/>
              </a:rPr>
              <a:t>www.fatskunk.com</a:t>
            </a:r>
            <a:r>
              <a:rPr lang="en-US" dirty="0" smtClean="0"/>
              <a:t> + contact 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2110" y="1339649"/>
            <a:ext cx="1038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onolith</a:t>
            </a:r>
          </a:p>
          <a:p>
            <a:pPr algn="ctr"/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2690" y="1417879"/>
            <a:ext cx="6288689" cy="45081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2690" y="1417879"/>
            <a:ext cx="910895" cy="45081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2690" y="1417879"/>
            <a:ext cx="910895" cy="4325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3992781"/>
            <a:ext cx="724665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67784" y="6366034"/>
            <a:ext cx="640921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42276" y="1563710"/>
            <a:ext cx="860096" cy="286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90600" y="3358476"/>
            <a:ext cx="699050" cy="696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</p:cNvCxnSpPr>
          <p:nvPr/>
        </p:nvCxnSpPr>
        <p:spPr>
          <a:xfrm flipV="1">
            <a:off x="4808705" y="5926063"/>
            <a:ext cx="463985" cy="624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58307" y="2496802"/>
            <a:ext cx="2994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Swap out all programs (malware may refuse)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D0ED-E269-404C-834B-8586FB802FB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" name="Group 37"/>
          <p:cNvGrpSpPr/>
          <p:nvPr/>
        </p:nvGrpSpPr>
        <p:grpSpPr>
          <a:xfrm>
            <a:off x="1902372" y="2169441"/>
            <a:ext cx="5510018" cy="3226532"/>
            <a:chOff x="1902372" y="1658619"/>
            <a:chExt cx="5510018" cy="3226532"/>
          </a:xfrm>
        </p:grpSpPr>
        <p:sp>
          <p:nvSpPr>
            <p:cNvPr id="34" name="Rectangle 33"/>
            <p:cNvSpPr/>
            <p:nvPr/>
          </p:nvSpPr>
          <p:spPr>
            <a:xfrm>
              <a:off x="2850919" y="2847654"/>
              <a:ext cx="707388" cy="69617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75692" y="1658619"/>
              <a:ext cx="1036698" cy="327361"/>
            </a:xfrm>
            <a:prstGeom prst="rect">
              <a:avLst/>
            </a:prstGeom>
            <a:blipFill rotWithShape="1">
              <a:blip r:embed="rId4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27985" y="3851290"/>
              <a:ext cx="1010781" cy="1033861"/>
            </a:xfrm>
            <a:prstGeom prst="rect">
              <a:avLst/>
            </a:prstGeom>
            <a:blipFill rotWithShape="1">
              <a:blip r:embed="rId5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902372" y="1658619"/>
              <a:ext cx="715290" cy="973692"/>
            </a:xfrm>
            <a:prstGeom prst="rect">
              <a:avLst/>
            </a:prstGeom>
            <a:blipFill rotWithShape="1">
              <a:blip r:embed="rId6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1937054" y="4028461"/>
            <a:ext cx="562208" cy="6450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2110" y="1339649"/>
            <a:ext cx="1038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onolith</a:t>
            </a:r>
          </a:p>
          <a:p>
            <a:pPr algn="ctr"/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2690" y="1417879"/>
            <a:ext cx="6288689" cy="45081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2690" y="1417879"/>
            <a:ext cx="910895" cy="45081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2690" y="1417879"/>
            <a:ext cx="910895" cy="4325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3992781"/>
            <a:ext cx="724665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42276" y="1563710"/>
            <a:ext cx="860096" cy="286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90600" y="3358476"/>
            <a:ext cx="699050" cy="696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58307" y="2496802"/>
            <a:ext cx="299489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Swap out all programs (malware may refuse)</a:t>
            </a:r>
          </a:p>
          <a:p>
            <a:pPr marL="342900" indent="-342900">
              <a:buAutoNum type="arabicPeriod"/>
            </a:pPr>
            <a:r>
              <a:rPr lang="en-US" dirty="0" smtClean="0"/>
              <a:t>Overwrite all “free” RAM pseudo-random </a:t>
            </a:r>
            <a:r>
              <a:rPr lang="en-US" dirty="0" err="1" smtClean="0"/>
              <a:t>content(malware</a:t>
            </a:r>
            <a:r>
              <a:rPr lang="en-US" dirty="0" smtClean="0"/>
              <a:t> refuses again)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D0ED-E269-404C-834B-8586FB802FB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37054" y="4028461"/>
            <a:ext cx="562208" cy="6450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2110" y="1836665"/>
            <a:ext cx="1038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onolith</a:t>
            </a:r>
          </a:p>
          <a:p>
            <a:pPr algn="ctr"/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2690" y="1404073"/>
            <a:ext cx="6288689" cy="4508183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2690" y="1404073"/>
            <a:ext cx="910895" cy="4508183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2690" y="1404073"/>
            <a:ext cx="910895" cy="4325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3978975"/>
            <a:ext cx="724665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42276" y="1549904"/>
            <a:ext cx="860096" cy="286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90600" y="3344670"/>
            <a:ext cx="699050" cy="696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58307" y="2482996"/>
            <a:ext cx="299489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Swap out all programs (malware may refuse)</a:t>
            </a:r>
          </a:p>
          <a:p>
            <a:pPr marL="342900" indent="-342900">
              <a:buAutoNum type="arabicPeriod"/>
            </a:pPr>
            <a:r>
              <a:rPr lang="en-US" dirty="0" smtClean="0"/>
              <a:t>Overwrite all “free” RAM</a:t>
            </a:r>
          </a:p>
          <a:p>
            <a:pPr marL="342900" indent="-342900"/>
            <a:r>
              <a:rPr lang="en-US" dirty="0" smtClean="0"/>
              <a:t>	pseudo-random </a:t>
            </a:r>
            <a:r>
              <a:rPr lang="en-US" dirty="0" err="1" smtClean="0"/>
              <a:t>content(malware</a:t>
            </a:r>
            <a:r>
              <a:rPr lang="en-US" dirty="0" smtClean="0"/>
              <a:t> refuses again)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D0ED-E269-404C-834B-8586FB802F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37054" y="4014655"/>
            <a:ext cx="562208" cy="6450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2110" y="1836665"/>
            <a:ext cx="1038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onolith</a:t>
            </a:r>
          </a:p>
          <a:p>
            <a:pPr algn="ctr"/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2690" y="1404073"/>
            <a:ext cx="6288689" cy="4508183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2690" y="1404073"/>
            <a:ext cx="910895" cy="4508183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2690" y="1404073"/>
            <a:ext cx="910895" cy="4325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3978975"/>
            <a:ext cx="724665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42276" y="1549904"/>
            <a:ext cx="860096" cy="286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90600" y="3344670"/>
            <a:ext cx="699050" cy="696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58307" y="2482996"/>
            <a:ext cx="37504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Swap out all programs </a:t>
            </a:r>
          </a:p>
          <a:p>
            <a:pPr marL="342900" indent="-342900"/>
            <a:r>
              <a:rPr lang="en-US" dirty="0" smtClean="0"/>
              <a:t>	(malware may refuse)</a:t>
            </a:r>
          </a:p>
          <a:p>
            <a:pPr marL="342900" indent="-342900"/>
            <a:r>
              <a:rPr lang="en-US" dirty="0" smtClean="0"/>
              <a:t>2.	Overwrite all “free” RAM </a:t>
            </a:r>
          </a:p>
          <a:p>
            <a:pPr marL="342900" indent="-342900"/>
            <a:r>
              <a:rPr lang="en-US" dirty="0" smtClean="0"/>
              <a:t>	pseudo-random content</a:t>
            </a:r>
          </a:p>
          <a:p>
            <a:pPr marL="342900" indent="-342900"/>
            <a:r>
              <a:rPr lang="en-US" dirty="0" smtClean="0"/>
              <a:t>	(malware refuses again)</a:t>
            </a:r>
          </a:p>
          <a:p>
            <a:pPr marL="342900" indent="-342900"/>
            <a:r>
              <a:rPr lang="en-US" dirty="0" smtClean="0"/>
              <a:t>3.	Compute keyed digest of all RAM</a:t>
            </a:r>
          </a:p>
          <a:p>
            <a:pPr marL="342900" indent="-342900"/>
            <a:r>
              <a:rPr lang="en-US" dirty="0" smtClean="0"/>
              <a:t>	(access order unknown a priori)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D0ED-E269-404C-834B-8586FB802FB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37054" y="4014655"/>
            <a:ext cx="562208" cy="6450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2110" y="1339649"/>
            <a:ext cx="1038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onolith</a:t>
            </a:r>
          </a:p>
          <a:p>
            <a:pPr algn="ctr"/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2690" y="1390267"/>
            <a:ext cx="6288689" cy="4508183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2690" y="1390267"/>
            <a:ext cx="910895" cy="4508183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2690" y="1390267"/>
            <a:ext cx="910895" cy="4325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3965169"/>
            <a:ext cx="724665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42276" y="1536098"/>
            <a:ext cx="860096" cy="286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90600" y="3330864"/>
            <a:ext cx="699050" cy="696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58307" y="2469190"/>
            <a:ext cx="37504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Swap out all programs </a:t>
            </a:r>
          </a:p>
          <a:p>
            <a:pPr marL="342900" indent="-342900"/>
            <a:r>
              <a:rPr lang="en-US" dirty="0" smtClean="0"/>
              <a:t>	(malware may refuse)</a:t>
            </a:r>
          </a:p>
          <a:p>
            <a:pPr marL="342900" indent="-342900"/>
            <a:r>
              <a:rPr lang="en-US" dirty="0" smtClean="0"/>
              <a:t>2.	Overwrite all “free” RAM </a:t>
            </a:r>
          </a:p>
          <a:p>
            <a:pPr marL="342900" indent="-342900"/>
            <a:r>
              <a:rPr lang="en-US" dirty="0" smtClean="0"/>
              <a:t>	pseudo-random content</a:t>
            </a:r>
          </a:p>
          <a:p>
            <a:pPr marL="342900" indent="-342900"/>
            <a:r>
              <a:rPr lang="en-US" dirty="0" smtClean="0"/>
              <a:t>	(malware refuses again)</a:t>
            </a:r>
          </a:p>
          <a:p>
            <a:pPr marL="342900" indent="-342900"/>
            <a:r>
              <a:rPr lang="en-US" dirty="0" smtClean="0"/>
              <a:t>3.	Compute keyed digest of all RAM</a:t>
            </a:r>
          </a:p>
          <a:p>
            <a:pPr marL="342900" indent="-342900"/>
            <a:r>
              <a:rPr lang="en-US" dirty="0" smtClean="0"/>
              <a:t>	(access order unknown a priori)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D0ED-E269-404C-834B-8586FB802FB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37054" y="4000849"/>
            <a:ext cx="562208" cy="6450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62690" y="1390267"/>
            <a:ext cx="6288689" cy="4508183"/>
          </a:xfrm>
          <a:prstGeom prst="rect">
            <a:avLst/>
          </a:prstGeom>
          <a:blipFill rotWithShape="1">
            <a:blip r:embed="rId4">
              <a:alphaModFix amt="27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2110" y="1339649"/>
            <a:ext cx="1038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onolith</a:t>
            </a:r>
          </a:p>
          <a:p>
            <a:pPr algn="ctr"/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2690" y="1390267"/>
            <a:ext cx="6288689" cy="4508183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2690" y="1390267"/>
            <a:ext cx="910895" cy="4508183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2690" y="1390267"/>
            <a:ext cx="910895" cy="4325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452450" y="1390268"/>
            <a:ext cx="6288689" cy="4508183"/>
          </a:xfrm>
          <a:prstGeom prst="rect">
            <a:avLst/>
          </a:prstGeom>
          <a:blipFill rotWithShape="1">
            <a:blip r:embed="rId4">
              <a:alphaModFix amt="27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3965169"/>
            <a:ext cx="724665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26" name="Up Arrow 25"/>
          <p:cNvSpPr/>
          <p:nvPr/>
        </p:nvSpPr>
        <p:spPr>
          <a:xfrm>
            <a:off x="5063979" y="4281985"/>
            <a:ext cx="208711" cy="1272583"/>
          </a:xfrm>
          <a:prstGeom prst="upArrow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4167784" y="6338422"/>
            <a:ext cx="640921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42276" y="1536098"/>
            <a:ext cx="860096" cy="286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90600" y="3330864"/>
            <a:ext cx="699050" cy="696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</p:cNvCxnSpPr>
          <p:nvPr/>
        </p:nvCxnSpPr>
        <p:spPr>
          <a:xfrm flipV="1">
            <a:off x="4808705" y="5898451"/>
            <a:ext cx="463985" cy="624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782787" y="3859610"/>
            <a:ext cx="783321" cy="360767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4574076" y="3682798"/>
            <a:ext cx="208711" cy="2396035"/>
          </a:xfrm>
          <a:prstGeom prst="upArrow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/>
          <p:cNvSpPr/>
          <p:nvPr/>
        </p:nvSpPr>
        <p:spPr>
          <a:xfrm>
            <a:off x="1937054" y="4000849"/>
            <a:ext cx="562208" cy="6450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01259" y="3322031"/>
            <a:ext cx="1793643" cy="360767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53671" y="2469190"/>
            <a:ext cx="37504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Swap out all programs </a:t>
            </a:r>
          </a:p>
          <a:p>
            <a:pPr marL="342900" indent="-342900"/>
            <a:r>
              <a:rPr lang="en-US" dirty="0" smtClean="0"/>
              <a:t>	(malware may refuse)</a:t>
            </a:r>
          </a:p>
          <a:p>
            <a:pPr marL="342900" indent="-342900"/>
            <a:r>
              <a:rPr lang="en-US" dirty="0" smtClean="0"/>
              <a:t>2.	Overwrite all “free” RAM </a:t>
            </a:r>
          </a:p>
          <a:p>
            <a:pPr marL="342900" indent="-342900"/>
            <a:r>
              <a:rPr lang="en-US" dirty="0" smtClean="0"/>
              <a:t>	pseudo-random content</a:t>
            </a:r>
          </a:p>
          <a:p>
            <a:pPr marL="342900" indent="-342900"/>
            <a:r>
              <a:rPr lang="en-US" dirty="0" smtClean="0"/>
              <a:t>	(malware refuses again)</a:t>
            </a:r>
          </a:p>
          <a:p>
            <a:pPr marL="342900" indent="-342900"/>
            <a:r>
              <a:rPr lang="en-US" dirty="0" smtClean="0"/>
              <a:t>3.	Compute keyed digest of all RAM</a:t>
            </a:r>
          </a:p>
          <a:p>
            <a:pPr marL="342900" indent="-342900"/>
            <a:r>
              <a:rPr lang="en-US" dirty="0" smtClean="0"/>
              <a:t>	(access order unknown a priori)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79826" y="4435067"/>
            <a:ext cx="8856717" cy="2286408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External verifier provides this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2110" y="1339649"/>
            <a:ext cx="1038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onolith</a:t>
            </a:r>
          </a:p>
          <a:p>
            <a:pPr algn="ctr"/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2690" y="1390267"/>
            <a:ext cx="6288689" cy="4508183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2690" y="1390267"/>
            <a:ext cx="910895" cy="4508183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2690" y="1390267"/>
            <a:ext cx="910895" cy="4325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72541" y="1400129"/>
            <a:ext cx="6288689" cy="4508183"/>
          </a:xfrm>
          <a:prstGeom prst="rect">
            <a:avLst/>
          </a:prstGeom>
          <a:blipFill rotWithShape="1">
            <a:blip r:embed="rId4">
              <a:alphaModFix amt="27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3965169"/>
            <a:ext cx="724665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26" name="Up Arrow 25"/>
          <p:cNvSpPr/>
          <p:nvPr/>
        </p:nvSpPr>
        <p:spPr>
          <a:xfrm>
            <a:off x="3592548" y="4169772"/>
            <a:ext cx="208711" cy="1272583"/>
          </a:xfrm>
          <a:prstGeom prst="upArrow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4167784" y="5855212"/>
            <a:ext cx="640921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42276" y="1536098"/>
            <a:ext cx="860096" cy="286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90600" y="3330864"/>
            <a:ext cx="699050" cy="696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808705" y="5898451"/>
            <a:ext cx="463985" cy="624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054132" y="3084265"/>
            <a:ext cx="4500804" cy="285473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3175125" y="3278476"/>
            <a:ext cx="208711" cy="2396035"/>
          </a:xfrm>
          <a:prstGeom prst="upArrow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/>
          <p:cNvSpPr/>
          <p:nvPr/>
        </p:nvSpPr>
        <p:spPr>
          <a:xfrm>
            <a:off x="1937054" y="4000849"/>
            <a:ext cx="562208" cy="6450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54132" y="3884299"/>
            <a:ext cx="4500804" cy="285473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58307" y="2469190"/>
            <a:ext cx="37504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Swap out all programs </a:t>
            </a:r>
          </a:p>
          <a:p>
            <a:pPr marL="342900" indent="-342900"/>
            <a:r>
              <a:rPr lang="en-US" dirty="0" smtClean="0"/>
              <a:t>	(malware may refuse)</a:t>
            </a:r>
          </a:p>
          <a:p>
            <a:pPr marL="342900" indent="-342900"/>
            <a:r>
              <a:rPr lang="en-US" dirty="0" smtClean="0"/>
              <a:t>2.	Overwrite all “free” RAM </a:t>
            </a:r>
          </a:p>
          <a:p>
            <a:pPr marL="342900" indent="-342900"/>
            <a:r>
              <a:rPr lang="en-US" dirty="0" smtClean="0"/>
              <a:t>	pseudo-random content</a:t>
            </a:r>
          </a:p>
          <a:p>
            <a:pPr marL="342900" indent="-342900"/>
            <a:r>
              <a:rPr lang="en-US" dirty="0" smtClean="0"/>
              <a:t>	(malware refuses again)</a:t>
            </a:r>
          </a:p>
          <a:p>
            <a:pPr marL="342900" indent="-342900"/>
            <a:r>
              <a:rPr lang="en-US" dirty="0" smtClean="0"/>
              <a:t>3.	Compute keyed digest of all RAM</a:t>
            </a:r>
          </a:p>
          <a:p>
            <a:pPr marL="342900" indent="-342900"/>
            <a:r>
              <a:rPr lang="en-US" dirty="0" smtClean="0"/>
              <a:t>	(access order unknown a priori)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79826" y="4435067"/>
            <a:ext cx="8856717" cy="2286408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External verifier will </a:t>
            </a:r>
            <a:r>
              <a:rPr lang="en-US" sz="2400" u="sng" dirty="0" smtClean="0">
                <a:solidFill>
                  <a:schemeClr val="tx1"/>
                </a:solidFill>
              </a:rPr>
              <a:t>time</a:t>
            </a:r>
            <a:r>
              <a:rPr lang="en-US" sz="2400" dirty="0" smtClean="0">
                <a:solidFill>
                  <a:schemeClr val="tx1"/>
                </a:solidFill>
              </a:rPr>
              <a:t> this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(and check result of computation)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i="1" dirty="0" smtClean="0"/>
              <a:t>do</a:t>
            </a:r>
            <a:r>
              <a:rPr lang="en-US" dirty="0" smtClean="0"/>
              <a:t> have a problem</a:t>
            </a:r>
            <a:endParaRPr lang="en-US" dirty="0"/>
          </a:p>
        </p:txBody>
      </p:sp>
      <p:pic>
        <p:nvPicPr>
          <p:cNvPr id="7" name="Picture 6" descr="sk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325510"/>
            <a:ext cx="5486400" cy="44831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938730" y="2195112"/>
            <a:ext cx="2319219" cy="1097476"/>
            <a:chOff x="938730" y="2195112"/>
            <a:chExt cx="2319219" cy="1097476"/>
          </a:xfrm>
        </p:grpSpPr>
        <p:sp>
          <p:nvSpPr>
            <p:cNvPr id="8" name="TextBox 7"/>
            <p:cNvSpPr txBox="1"/>
            <p:nvPr/>
          </p:nvSpPr>
          <p:spPr>
            <a:xfrm>
              <a:off x="938730" y="2195112"/>
              <a:ext cx="231921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Lack of crypto</a:t>
              </a:r>
            </a:p>
            <a:p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1511180" y="2733038"/>
              <a:ext cx="594515" cy="524585"/>
            </a:xfrm>
            <a:prstGeom prst="straightConnector1">
              <a:avLst/>
            </a:prstGeom>
            <a:ln w="38100" cmpd="sng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802934" y="1325510"/>
            <a:ext cx="2319219" cy="1372561"/>
            <a:chOff x="2802934" y="1325510"/>
            <a:chExt cx="2319219" cy="1372561"/>
          </a:xfrm>
        </p:grpSpPr>
        <p:sp>
          <p:nvSpPr>
            <p:cNvPr id="10" name="TextBox 9"/>
            <p:cNvSpPr txBox="1"/>
            <p:nvPr/>
          </p:nvSpPr>
          <p:spPr>
            <a:xfrm>
              <a:off x="2802934" y="1325510"/>
              <a:ext cx="231921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Social (</a:t>
              </a:r>
              <a:r>
                <a:rPr lang="en-US" sz="2800" dirty="0" err="1" smtClean="0"/>
                <a:t>ab)use</a:t>
              </a:r>
              <a:endParaRPr lang="en-US" sz="2800" dirty="0" smtClean="0"/>
            </a:p>
            <a:p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6200000" flipH="1">
              <a:off x="3610026" y="2000978"/>
              <a:ext cx="869601" cy="524585"/>
            </a:xfrm>
            <a:prstGeom prst="straightConnector1">
              <a:avLst/>
            </a:prstGeom>
            <a:ln w="38100" cmpd="sng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122153" y="2125729"/>
            <a:ext cx="4021847" cy="4701493"/>
            <a:chOff x="5122153" y="2125729"/>
            <a:chExt cx="4021847" cy="4701493"/>
          </a:xfrm>
        </p:grpSpPr>
        <p:grpSp>
          <p:nvGrpSpPr>
            <p:cNvPr id="29" name="Group 28"/>
            <p:cNvGrpSpPr/>
            <p:nvPr/>
          </p:nvGrpSpPr>
          <p:grpSpPr>
            <a:xfrm>
              <a:off x="5894680" y="2125729"/>
              <a:ext cx="3249320" cy="1380928"/>
              <a:chOff x="5894680" y="2125729"/>
              <a:chExt cx="3249320" cy="138092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894680" y="2125729"/>
                <a:ext cx="324932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Power limitations</a:t>
                </a:r>
              </a:p>
              <a:p>
                <a:endParaRPr lang="en-US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rot="5400000">
                <a:off x="5735691" y="2787680"/>
                <a:ext cx="877967" cy="559987"/>
              </a:xfrm>
              <a:prstGeom prst="straightConnector1">
                <a:avLst/>
              </a:prstGeom>
              <a:ln w="38100" cmpd="sng">
                <a:solidFill>
                  <a:schemeClr val="tx1">
                    <a:lumMod val="95000"/>
                    <a:lumOff val="5000"/>
                  </a:schemeClr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5122153" y="4901036"/>
              <a:ext cx="3910315" cy="1926186"/>
              <a:chOff x="5122153" y="4901036"/>
              <a:chExt cx="3910315" cy="192618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122153" y="6027003"/>
                <a:ext cx="391031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Limited user interfaces</a:t>
                </a:r>
              </a:p>
              <a:p>
                <a:endParaRPr lang="en-US" dirty="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rot="16200000" flipV="1">
                <a:off x="6918566" y="5297671"/>
                <a:ext cx="1125967" cy="332698"/>
              </a:xfrm>
              <a:prstGeom prst="straightConnector1">
                <a:avLst/>
              </a:prstGeom>
              <a:ln w="38100" cmpd="sng">
                <a:solidFill>
                  <a:schemeClr val="tx1">
                    <a:lumMod val="95000"/>
                    <a:lumOff val="5000"/>
                  </a:schemeClr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/>
          <p:cNvGrpSpPr/>
          <p:nvPr/>
        </p:nvGrpSpPr>
        <p:grpSpPr>
          <a:xfrm>
            <a:off x="524857" y="5626894"/>
            <a:ext cx="3506165" cy="981935"/>
            <a:chOff x="524857" y="5626894"/>
            <a:chExt cx="3506165" cy="981935"/>
          </a:xfrm>
        </p:grpSpPr>
        <p:sp>
          <p:nvSpPr>
            <p:cNvPr id="13" name="TextBox 12"/>
            <p:cNvSpPr txBox="1"/>
            <p:nvPr/>
          </p:nvSpPr>
          <p:spPr>
            <a:xfrm>
              <a:off x="524857" y="5808610"/>
              <a:ext cx="309174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Our own inertia</a:t>
              </a:r>
            </a:p>
            <a:p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3082928" y="5626894"/>
              <a:ext cx="948094" cy="361235"/>
            </a:xfrm>
            <a:prstGeom prst="straightConnector1">
              <a:avLst/>
            </a:prstGeom>
            <a:ln w="38100" cmpd="sng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4925" y="3250751"/>
            <a:ext cx="18954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Part 2: UIs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E242-0578-4DB8-B3DB-29C87CE6CE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228600" y="274638"/>
            <a:ext cx="86868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319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Smaller Keyboard: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E319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Slower </a:t>
            </a:r>
            <a:r>
              <a:rPr lang="en-US" sz="2800" b="1" dirty="0" smtClean="0">
                <a:solidFill>
                  <a:srgbClr val="0E31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E319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noProof="0" dirty="0" smtClean="0">
                <a:solidFill>
                  <a:srgbClr val="0E31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US" sz="2800" b="1" dirty="0" err="1" smtClean="0">
                <a:solidFill>
                  <a:srgbClr val="0E31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ess</a:t>
            </a:r>
            <a:r>
              <a:rPr lang="en-US" sz="2800" b="1" dirty="0" smtClean="0">
                <a:solidFill>
                  <a:srgbClr val="0E31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Secure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E319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 descr="settin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524000"/>
            <a:ext cx="3556000" cy="5181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E242-0578-4DB8-B3DB-29C87CE6CE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228600" y="274638"/>
            <a:ext cx="86868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319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Why Not </a:t>
            </a:r>
            <a:r>
              <a:rPr lang="en-US" sz="2800" b="1" dirty="0" smtClean="0">
                <a:solidFill>
                  <a:srgbClr val="0E31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319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se </a:t>
            </a:r>
            <a:r>
              <a:rPr lang="en-US" sz="2800" b="1" dirty="0" smtClean="0">
                <a:solidFill>
                  <a:srgbClr val="0E31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319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rror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319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smtClean="0">
                <a:solidFill>
                  <a:srgbClr val="0E31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319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orrection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319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</p:txBody>
      </p:sp>
      <p:pic>
        <p:nvPicPr>
          <p:cNvPr id="5" name="Picture 4" descr="swype-keyboar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371600"/>
            <a:ext cx="3175000" cy="533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E242-0578-4DB8-B3DB-29C87CE6CE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" name="Picture 2" descr="userinterface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026" y="2590800"/>
            <a:ext cx="7975774" cy="168275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228600" y="152400"/>
            <a:ext cx="86868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319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 “</a:t>
            </a:r>
            <a:r>
              <a:rPr lang="en-US" sz="2800" b="1" dirty="0" err="1" smtClean="0">
                <a:solidFill>
                  <a:srgbClr val="0E31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Fastword</a:t>
            </a:r>
            <a:r>
              <a:rPr lang="en-US" sz="2800" b="1" dirty="0" smtClean="0">
                <a:solidFill>
                  <a:srgbClr val="0E31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319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: Several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E319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smtClean="0">
                <a:solidFill>
                  <a:srgbClr val="0E31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E319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ictionary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E319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smtClean="0">
                <a:solidFill>
                  <a:srgbClr val="0E31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E319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ords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0E319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smtClean="0">
                <a:solidFill>
                  <a:srgbClr val="0E31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800" b="1" dirty="0" smtClean="0">
                <a:solidFill>
                  <a:srgbClr val="0E31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Three, For Example)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E319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514600"/>
            <a:ext cx="35052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Enter </a:t>
            </a:r>
            <a:r>
              <a:rPr lang="en-US" sz="4000" dirty="0" err="1" smtClean="0"/>
              <a:t>fastword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6488668"/>
            <a:ext cx="494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 &amp; very crude demo at </a:t>
            </a:r>
            <a:r>
              <a:rPr lang="en-US" dirty="0" err="1" smtClean="0"/>
              <a:t>www.fastword.me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E242-0578-4DB8-B3DB-29C87CE6CE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4" name="Group 17"/>
          <p:cNvGrpSpPr/>
          <p:nvPr/>
        </p:nvGrpSpPr>
        <p:grpSpPr>
          <a:xfrm>
            <a:off x="304800" y="1524000"/>
            <a:ext cx="8839200" cy="4419600"/>
            <a:chOff x="304801" y="170792"/>
            <a:chExt cx="8839200" cy="5257800"/>
          </a:xfrm>
        </p:grpSpPr>
        <p:pic>
          <p:nvPicPr>
            <p:cNvPr id="3" name="Picture 2" descr="2of3.tif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1" y="627992"/>
              <a:ext cx="8839200" cy="48006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791200" y="4437992"/>
              <a:ext cx="2286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4401" y="170792"/>
              <a:ext cx="2096472" cy="768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Password average</a:t>
              </a:r>
            </a:p>
            <a:p>
              <a:r>
                <a:rPr lang="en-US" dirty="0" smtClean="0">
                  <a:solidFill>
                    <a:srgbClr val="FF6600"/>
                  </a:solidFill>
                </a:rPr>
                <a:t>       (18 bits)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81400" y="170792"/>
              <a:ext cx="1763073" cy="768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800000"/>
                  </a:solidFill>
                </a:rPr>
                <a:t>2 out of 3</a:t>
              </a:r>
            </a:p>
            <a:p>
              <a:pPr algn="ctr"/>
              <a:r>
                <a:rPr lang="en-US" dirty="0" err="1" smtClean="0">
                  <a:solidFill>
                    <a:srgbClr val="800000"/>
                  </a:solidFill>
                </a:rPr>
                <a:t>Fastword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2200" y="170792"/>
              <a:ext cx="1763073" cy="768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8000"/>
                  </a:solidFill>
                </a:rPr>
                <a:t>3 out of 3</a:t>
              </a:r>
            </a:p>
            <a:p>
              <a:pPr algn="ctr"/>
              <a:r>
                <a:rPr lang="en-US" dirty="0" err="1" smtClean="0">
                  <a:solidFill>
                    <a:srgbClr val="008000"/>
                  </a:solidFill>
                </a:rPr>
                <a:t>Fastword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17" name="Title 3"/>
          <p:cNvSpPr txBox="1">
            <a:spLocks/>
          </p:cNvSpPr>
          <p:nvPr/>
        </p:nvSpPr>
        <p:spPr bwMode="auto">
          <a:xfrm>
            <a:off x="228600" y="274638"/>
            <a:ext cx="86868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319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Fastwords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319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2800" b="1" noProof="0" dirty="0" smtClean="0">
                <a:solidFill>
                  <a:srgbClr val="0E31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n-US" sz="2800" b="1" dirty="0" err="1" smtClean="0">
                <a:solidFill>
                  <a:srgbClr val="0E31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ow</a:t>
            </a:r>
            <a:r>
              <a:rPr lang="en-US" sz="2800" b="1" dirty="0" smtClean="0">
                <a:solidFill>
                  <a:srgbClr val="0E31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Secure?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E319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267097" y="3771503"/>
            <a:ext cx="3276600" cy="794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0" y="4800600"/>
            <a:ext cx="262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(cumulative distribution)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E242-0578-4DB8-B3DB-29C87CE6CEC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228600" y="274638"/>
            <a:ext cx="86868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319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Fastwords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319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: How </a:t>
            </a:r>
            <a:r>
              <a:rPr lang="en-US" sz="2800" b="1" dirty="0" smtClean="0">
                <a:solidFill>
                  <a:srgbClr val="0E31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319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ast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319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</p:txBody>
      </p:sp>
      <p:pic>
        <p:nvPicPr>
          <p:cNvPr id="7" name="Picture 6" descr="all4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4000" cy="480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400" y="4648200"/>
            <a:ext cx="262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(cumulative distribution)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4582" y="2958363"/>
            <a:ext cx="31183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Part 3: our inertia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issues we all know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3169"/>
            <a:ext cx="8474550" cy="434880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Pushing back on weak credentials</a:t>
            </a:r>
          </a:p>
          <a:p>
            <a:r>
              <a:rPr lang="en-US" dirty="0" smtClean="0"/>
              <a:t>Dealing with special cases (such as resets)</a:t>
            </a:r>
          </a:p>
          <a:p>
            <a:r>
              <a:rPr lang="en-US" dirty="0" smtClean="0"/>
              <a:t>Discouraging credential reuse</a:t>
            </a:r>
          </a:p>
          <a:p>
            <a:r>
              <a:rPr lang="en-US" dirty="0" smtClean="0"/>
              <a:t>Getting to the bottom with 419, phishing, etc.</a:t>
            </a:r>
          </a:p>
          <a:p>
            <a:r>
              <a:rPr lang="en-US" dirty="0" smtClean="0"/>
              <a:t>Privacy issues – </a:t>
            </a:r>
            <a:r>
              <a:rPr lang="en-US" i="1" dirty="0" smtClean="0"/>
              <a:t>sometimes</a:t>
            </a:r>
            <a:r>
              <a:rPr lang="en-US" dirty="0" smtClean="0"/>
              <a:t> at odds with security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(Of course, these are not pure mobile problems, but I</a:t>
            </a:r>
          </a:p>
          <a:p>
            <a:pPr>
              <a:buNone/>
            </a:pPr>
            <a:r>
              <a:rPr lang="en-US" i="1" dirty="0" smtClean="0"/>
              <a:t>believe that they will be aggravated as the world</a:t>
            </a:r>
          </a:p>
          <a:p>
            <a:pPr>
              <a:buNone/>
            </a:pPr>
            <a:r>
              <a:rPr lang="en-US" i="1" dirty="0" smtClean="0"/>
              <a:t>turns mobile.)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2487" y="1125250"/>
            <a:ext cx="38781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(but choose to ignore)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 of weak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17" y="2627816"/>
            <a:ext cx="6295020" cy="24203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Q. What </a:t>
            </a:r>
            <a:r>
              <a:rPr lang="en-US" i="1" dirty="0" smtClean="0"/>
              <a:t>is </a:t>
            </a:r>
            <a:r>
              <a:rPr lang="en-US" dirty="0" smtClean="0"/>
              <a:t>the greatest problem?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36327" y="3437629"/>
            <a:ext cx="53701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A. Identifying when it happens.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7168" y="6461085"/>
            <a:ext cx="494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Relevant paper at </a:t>
            </a:r>
            <a:r>
              <a:rPr lang="en-US" dirty="0" err="1" smtClean="0"/>
              <a:t>www.fastword.me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WiPhonePost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240" y="2894277"/>
            <a:ext cx="3161315" cy="3963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02" y="1417638"/>
            <a:ext cx="8854098" cy="4988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Easy to guess or data mine, yet hard to remember?</a:t>
            </a:r>
          </a:p>
          <a:p>
            <a:pPr lvl="1"/>
            <a:r>
              <a:rPr lang="en-US" dirty="0" smtClean="0"/>
              <a:t>What was the brand/color of your first car?</a:t>
            </a:r>
          </a:p>
          <a:p>
            <a:pPr lvl="1"/>
            <a:r>
              <a:rPr lang="en-US" dirty="0" smtClean="0"/>
              <a:t>What is your mother’s maiden name?</a:t>
            </a:r>
          </a:p>
          <a:p>
            <a:pPr lvl="1"/>
            <a:r>
              <a:rPr lang="en-US" dirty="0" smtClean="0"/>
              <a:t>What address did you grow up at?</a:t>
            </a:r>
          </a:p>
          <a:p>
            <a:pPr lvl="1"/>
            <a:r>
              <a:rPr lang="en-US" dirty="0" smtClean="0"/>
              <a:t>What is the brand of your refrigerator?</a:t>
            </a:r>
          </a:p>
          <a:p>
            <a:pPr lvl="1"/>
            <a:r>
              <a:rPr lang="en-US" dirty="0" smtClean="0"/>
              <a:t>What is your favorite restaurant?</a:t>
            </a:r>
          </a:p>
          <a:p>
            <a:pPr>
              <a:buNone/>
            </a:pPr>
            <a:r>
              <a:rPr lang="en-US" dirty="0" smtClean="0"/>
              <a:t>Hard to use on a handset?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And a big one: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55351" y="5737372"/>
            <a:ext cx="31163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Slow registration!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20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Imagine: 30 </a:t>
            </a:r>
            <a:r>
              <a:rPr lang="en-US" dirty="0" err="1" smtClean="0"/>
              <a:t>mins</a:t>
            </a:r>
            <a:r>
              <a:rPr lang="en-US" dirty="0" smtClean="0"/>
              <a:t> after leaving home…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704092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Avoiding credential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17" y="2627816"/>
            <a:ext cx="6295020" cy="24203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Q. Why do people reuse passwords?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36327" y="3437629"/>
            <a:ext cx="36371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A. Because they </a:t>
            </a:r>
            <a:r>
              <a:rPr lang="en-US" sz="3200" i="1" dirty="0" smtClean="0"/>
              <a:t>can</a:t>
            </a:r>
            <a:r>
              <a:rPr lang="en-US" sz="3200" dirty="0" smtClean="0"/>
              <a:t>!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88520" y="6488668"/>
            <a:ext cx="571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Relevant paper at visual-blue-moon-</a:t>
            </a:r>
            <a:r>
              <a:rPr lang="en-US" dirty="0" err="1" smtClean="0"/>
              <a:t>authentication.com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Limiting phishing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17" y="2627816"/>
            <a:ext cx="6295020" cy="24203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 phishing attack is successful when: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Phisher</a:t>
            </a:r>
            <a:r>
              <a:rPr lang="en-US" dirty="0" smtClean="0"/>
              <a:t> spoofs trusted site, and </a:t>
            </a:r>
          </a:p>
          <a:p>
            <a:pPr marL="514350" indent="-514350">
              <a:buAutoNum type="arabicPeriod"/>
            </a:pPr>
            <a:r>
              <a:rPr lang="en-US" dirty="0" smtClean="0"/>
              <a:t>User reaction to (1) results in leak of credential.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Privacy intrusion or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17" y="2627816"/>
            <a:ext cx="6295020" cy="24203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Keyboard biometrics?</a:t>
            </a:r>
          </a:p>
          <a:p>
            <a:pPr algn="ctr">
              <a:buNone/>
            </a:pPr>
            <a:r>
              <a:rPr lang="en-US" dirty="0" smtClean="0"/>
              <a:t>Calling behavior? Location?</a:t>
            </a:r>
          </a:p>
          <a:p>
            <a:pPr algn="ctr">
              <a:buNone/>
            </a:pPr>
            <a:r>
              <a:rPr lang="en-US" dirty="0" smtClean="0"/>
              <a:t>Face recognition?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These are my opinions. Not PayPal’s.</a:t>
            </a:r>
          </a:p>
          <a:p>
            <a:r>
              <a:rPr lang="en-US" dirty="0" smtClean="0"/>
              <a:t>I own some of these things. I am not impartial.</a:t>
            </a:r>
          </a:p>
          <a:p>
            <a:r>
              <a:rPr lang="en-US" dirty="0" smtClean="0"/>
              <a:t>Some of this is published. Other stuff is not. Contact me for more information.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More information at</a:t>
            </a:r>
          </a:p>
          <a:p>
            <a:pPr algn="ctr">
              <a:buNone/>
            </a:pPr>
            <a:r>
              <a:rPr lang="en-US" sz="2400" dirty="0" smtClean="0">
                <a:hlinkClick r:id="rId2"/>
              </a:rPr>
              <a:t>www.markus-jakobsson.com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>
                <a:hlinkClick r:id="rId3"/>
              </a:rPr>
              <a:t>www.mobile-blue-moon-authentication.com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>
                <a:hlinkClick r:id="rId4"/>
              </a:rPr>
              <a:t>www.fatskunk.com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>
                <a:hlinkClick r:id="rId5"/>
              </a:rPr>
              <a:t>www.fastword.me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dirty="0" smtClean="0">
              <a:hlinkClick r:id="rId2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UI problems</a:t>
            </a:r>
            <a:endParaRPr lang="en-US" dirty="0"/>
          </a:p>
        </p:txBody>
      </p:sp>
      <p:pic>
        <p:nvPicPr>
          <p:cNvPr id="4" name="Picture 3" descr="imgr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179" y="3359972"/>
            <a:ext cx="749300" cy="11938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35912" y="2084666"/>
            <a:ext cx="6970912" cy="4416180"/>
            <a:chOff x="1035912" y="2084666"/>
            <a:chExt cx="6970912" cy="4416180"/>
          </a:xfrm>
        </p:grpSpPr>
        <p:grpSp>
          <p:nvGrpSpPr>
            <p:cNvPr id="16" name="Group 15"/>
            <p:cNvGrpSpPr/>
            <p:nvPr/>
          </p:nvGrpSpPr>
          <p:grpSpPr>
            <a:xfrm>
              <a:off x="5439118" y="2084666"/>
              <a:ext cx="2567706" cy="1463408"/>
              <a:chOff x="5439118" y="2084666"/>
              <a:chExt cx="2567706" cy="1463408"/>
            </a:xfrm>
          </p:grpSpPr>
          <p:sp>
            <p:nvSpPr>
              <p:cNvPr id="5" name="Oval Callout 4"/>
              <p:cNvSpPr/>
              <p:nvPr/>
            </p:nvSpPr>
            <p:spPr>
              <a:xfrm>
                <a:off x="5439118" y="2084666"/>
                <a:ext cx="2567706" cy="1463408"/>
              </a:xfrm>
              <a:prstGeom prst="wedgeEllipseCallout">
                <a:avLst>
                  <a:gd name="adj1" fmla="val -60618"/>
                  <a:gd name="adj2" fmla="val 62500"/>
                </a:avLst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632386" y="2258065"/>
                <a:ext cx="237408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Your password must</a:t>
                </a:r>
              </a:p>
              <a:p>
                <a:r>
                  <a:rPr lang="en-US" dirty="0" smtClean="0"/>
                  <a:t> have at least one digit </a:t>
                </a:r>
              </a:p>
              <a:p>
                <a:r>
                  <a:rPr lang="en-US" dirty="0" smtClean="0"/>
                  <a:t>and at least one special </a:t>
                </a:r>
              </a:p>
              <a:p>
                <a:r>
                  <a:rPr lang="en-US" dirty="0" smtClean="0"/>
                  <a:t>character, and …</a:t>
                </a:r>
                <a:endParaRPr lang="en-US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035912" y="2084666"/>
              <a:ext cx="2567706" cy="1463408"/>
              <a:chOff x="1035912" y="2084666"/>
              <a:chExt cx="2567706" cy="1463408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1035912" y="2084666"/>
                <a:ext cx="2567706" cy="1463408"/>
              </a:xfrm>
              <a:prstGeom prst="wedgeEllipseCallout">
                <a:avLst>
                  <a:gd name="adj1" fmla="val 65188"/>
                  <a:gd name="adj2" fmla="val 53066"/>
                </a:avLst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 descr="c1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0048" y="2538497"/>
                <a:ext cx="2178418" cy="581600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3270659" y="5037438"/>
              <a:ext cx="2567706" cy="1463408"/>
              <a:chOff x="3270659" y="5037438"/>
              <a:chExt cx="2567706" cy="1463408"/>
            </a:xfrm>
          </p:grpSpPr>
          <p:sp>
            <p:nvSpPr>
              <p:cNvPr id="13" name="Oval Callout 12"/>
              <p:cNvSpPr/>
              <p:nvPr/>
            </p:nvSpPr>
            <p:spPr>
              <a:xfrm>
                <a:off x="3270659" y="5037438"/>
                <a:ext cx="2567706" cy="1463408"/>
              </a:xfrm>
              <a:prstGeom prst="wedgeEllipseCallout">
                <a:avLst>
                  <a:gd name="adj1" fmla="val 135"/>
                  <a:gd name="adj2" fmla="val -75236"/>
                </a:avLst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408707" y="5274254"/>
                <a:ext cx="235192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Please enter the name</a:t>
                </a:r>
                <a:br>
                  <a:rPr lang="en-US" dirty="0" smtClean="0"/>
                </a:br>
                <a:r>
                  <a:rPr lang="en-US" dirty="0" smtClean="0"/>
                  <a:t>of your maternal </a:t>
                </a:r>
              </a:p>
              <a:p>
                <a:r>
                  <a:rPr lang="en-US" dirty="0" smtClean="0"/>
                  <a:t>grandma’s best friend’s</a:t>
                </a:r>
              </a:p>
              <a:p>
                <a:r>
                  <a:rPr lang="en-US" dirty="0" smtClean="0"/>
                  <a:t>            first pet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Password Entry Pain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6B907B-34C0-45F4-95D6-D873D559D40F}" type="slidenum">
              <a:rPr lang="en-US"/>
              <a:pPr>
                <a:defRPr/>
              </a:pPr>
              <a:t>5</a:t>
            </a:fld>
            <a:endParaRPr lang="en-US"/>
          </a:p>
        </p:txBody>
      </p:sp>
      <p:grpSp>
        <p:nvGrpSpPr>
          <p:cNvPr id="2" name="Group 29"/>
          <p:cNvGrpSpPr/>
          <p:nvPr/>
        </p:nvGrpSpPr>
        <p:grpSpPr>
          <a:xfrm>
            <a:off x="228600" y="2514596"/>
            <a:ext cx="8742362" cy="2501904"/>
            <a:chOff x="150813" y="4175121"/>
            <a:chExt cx="8742362" cy="2501904"/>
          </a:xfrm>
        </p:grpSpPr>
        <p:sp>
          <p:nvSpPr>
            <p:cNvPr id="31" name="Rounded Rectangle 30"/>
            <p:cNvSpPr/>
            <p:nvPr/>
          </p:nvSpPr>
          <p:spPr>
            <a:xfrm>
              <a:off x="150813" y="5200650"/>
              <a:ext cx="8742362" cy="492125"/>
            </a:xfrm>
            <a:prstGeom prst="roundRect">
              <a:avLst/>
            </a:prstGeom>
            <a:gradFill>
              <a:gsLst>
                <a:gs pos="0">
                  <a:srgbClr val="339933"/>
                </a:gs>
                <a:gs pos="50000">
                  <a:srgbClr val="FF0000"/>
                </a:gs>
                <a:gs pos="100000">
                  <a:srgbClr val="C00000"/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1                    2                         3                         4                    5</a:t>
              </a: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949825" y="4473575"/>
              <a:ext cx="1673225" cy="965200"/>
              <a:chOff x="5220930" y="4552335"/>
              <a:chExt cx="1673629" cy="964358"/>
            </a:xfrm>
          </p:grpSpPr>
          <p:sp>
            <p:nvSpPr>
              <p:cNvPr id="54" name="TextBox 12"/>
              <p:cNvSpPr txBox="1">
                <a:spLocks noChangeArrowheads="1"/>
              </p:cNvSpPr>
              <p:nvPr/>
            </p:nvSpPr>
            <p:spPr bwMode="auto">
              <a:xfrm>
                <a:off x="5220930" y="4552335"/>
                <a:ext cx="1673629" cy="34577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Short battery life</a:t>
                </a:r>
                <a:endParaRPr lang="en-US" sz="2000" b="1"/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 rot="5400000">
                <a:off x="5014856" y="5201056"/>
                <a:ext cx="629687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4148138" y="5492743"/>
              <a:ext cx="2147887" cy="709612"/>
              <a:chOff x="3839496" y="5295468"/>
              <a:chExt cx="2147743" cy="709489"/>
            </a:xfrm>
          </p:grpSpPr>
          <p:sp>
            <p:nvSpPr>
              <p:cNvPr id="52" name="TextBox 11"/>
              <p:cNvSpPr txBox="1">
                <a:spLocks noChangeArrowheads="1"/>
              </p:cNvSpPr>
              <p:nvPr/>
            </p:nvSpPr>
            <p:spPr bwMode="auto">
              <a:xfrm>
                <a:off x="3839496" y="5658942"/>
                <a:ext cx="2147743" cy="3460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Slow Web connection</a:t>
                </a:r>
                <a:endParaRPr lang="en-US" sz="2000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 rot="16200000" flipV="1">
                <a:off x="3832372" y="5478792"/>
                <a:ext cx="368236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915988" y="4433888"/>
              <a:ext cx="1354137" cy="901699"/>
              <a:chOff x="1130709" y="4670324"/>
              <a:chExt cx="1354844" cy="900446"/>
            </a:xfrm>
          </p:grpSpPr>
          <p:sp>
            <p:nvSpPr>
              <p:cNvPr id="50" name="TextBox 5"/>
              <p:cNvSpPr txBox="1">
                <a:spLocks noChangeArrowheads="1"/>
              </p:cNvSpPr>
              <p:nvPr/>
            </p:nvSpPr>
            <p:spPr bwMode="auto">
              <a:xfrm>
                <a:off x="1130709" y="4670324"/>
                <a:ext cx="1354844" cy="283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Lack of coverage</a:t>
                </a:r>
                <a:endParaRPr lang="en-US" sz="1600"/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 rot="5400000">
                <a:off x="2138312" y="5255295"/>
                <a:ext cx="629362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911225" y="5575300"/>
              <a:ext cx="1397000" cy="887413"/>
              <a:chOff x="1312606" y="5516693"/>
              <a:chExt cx="1398112" cy="887235"/>
            </a:xfrm>
          </p:grpSpPr>
          <p:sp>
            <p:nvSpPr>
              <p:cNvPr id="48" name="TextBox 7"/>
              <p:cNvSpPr txBox="1">
                <a:spLocks noChangeArrowheads="1"/>
              </p:cNvSpPr>
              <p:nvPr/>
            </p:nvSpPr>
            <p:spPr bwMode="auto">
              <a:xfrm>
                <a:off x="1312606" y="6119822"/>
                <a:ext cx="1398112" cy="28410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Poor voice quality</a:t>
                </a:r>
                <a:endParaRPr lang="en-US" sz="1600"/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 rot="16200000" flipV="1">
                <a:off x="2345603" y="5815080"/>
                <a:ext cx="603129" cy="63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2406650" y="4356100"/>
              <a:ext cx="693738" cy="982663"/>
              <a:chOff x="2912087" y="6213817"/>
              <a:chExt cx="694365" cy="983397"/>
            </a:xfrm>
          </p:grpSpPr>
          <p:sp>
            <p:nvSpPr>
              <p:cNvPr id="46" name="TextBox 8"/>
              <p:cNvSpPr txBox="1">
                <a:spLocks noChangeArrowheads="1"/>
              </p:cNvSpPr>
              <p:nvPr/>
            </p:nvSpPr>
            <p:spPr bwMode="auto">
              <a:xfrm>
                <a:off x="2912087" y="6213817"/>
                <a:ext cx="694365" cy="64977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/>
                  <a:t>Small </a:t>
                </a:r>
              </a:p>
              <a:p>
                <a:pPr algn="ctr"/>
                <a:r>
                  <a:rPr lang="en-US" sz="1200"/>
                  <a:t>screen </a:t>
                </a:r>
              </a:p>
              <a:p>
                <a:pPr algn="ctr"/>
                <a:r>
                  <a:rPr lang="en-US" sz="1200"/>
                  <a:t>size</a:t>
                </a:r>
                <a:endParaRPr lang="en-US" sz="1800"/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 rot="16200000" flipH="1">
                <a:off x="3015395" y="7022458"/>
                <a:ext cx="339979" cy="953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2401888" y="5476875"/>
              <a:ext cx="1041400" cy="1200150"/>
              <a:chOff x="2564632" y="3324110"/>
              <a:chExt cx="1040635" cy="1199305"/>
            </a:xfrm>
          </p:grpSpPr>
          <p:sp>
            <p:nvSpPr>
              <p:cNvPr id="44" name="TextBox 9"/>
              <p:cNvSpPr txBox="1">
                <a:spLocks noChangeArrowheads="1"/>
              </p:cNvSpPr>
              <p:nvPr/>
            </p:nvSpPr>
            <p:spPr bwMode="auto">
              <a:xfrm>
                <a:off x="2564632" y="3874584"/>
                <a:ext cx="1040635" cy="6488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/>
                  <a:t>Difficulty </a:t>
                </a:r>
              </a:p>
              <a:p>
                <a:pPr algn="ctr"/>
                <a:r>
                  <a:rPr lang="en-US" sz="1200"/>
                  <a:t>customizing </a:t>
                </a:r>
              </a:p>
              <a:p>
                <a:pPr algn="ctr"/>
                <a:r>
                  <a:rPr lang="en-US" sz="1200"/>
                  <a:t>settings</a:t>
                </a:r>
                <a:endParaRPr lang="en-US" sz="1600"/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rot="16200000" flipV="1">
                <a:off x="2814470" y="3596175"/>
                <a:ext cx="550475" cy="634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3309938" y="4175121"/>
              <a:ext cx="1265237" cy="1301749"/>
              <a:chOff x="3288818" y="4174466"/>
              <a:chExt cx="1265742" cy="1302104"/>
            </a:xfrm>
          </p:grpSpPr>
          <p:sp>
            <p:nvSpPr>
              <p:cNvPr id="40" name="TextBox 35"/>
              <p:cNvSpPr txBox="1">
                <a:spLocks noChangeArrowheads="1"/>
              </p:cNvSpPr>
              <p:nvPr/>
            </p:nvSpPr>
            <p:spPr bwMode="auto">
              <a:xfrm>
                <a:off x="3288818" y="4174466"/>
                <a:ext cx="1265742" cy="844780"/>
              </a:xfrm>
              <a:prstGeom prst="rect">
                <a:avLst/>
              </a:prstGeom>
              <a:gradFill rotWithShape="0">
                <a:gsLst>
                  <a:gs pos="0">
                    <a:srgbClr val="CC0000">
                      <a:alpha val="89999"/>
                    </a:srgbClr>
                  </a:gs>
                  <a:gs pos="100000">
                    <a:srgbClr val="CC0000">
                      <a:gamma/>
                      <a:shade val="46275"/>
                      <a:invGamma/>
                      <a:alpha val="27000"/>
                    </a:srgbClr>
                  </a:gs>
                </a:gsLst>
                <a:lin ang="5400000" scaled="1"/>
              </a:gradFill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/>
                  <a:t>Difficulty </a:t>
                </a:r>
              </a:p>
              <a:p>
                <a:pPr algn="ctr"/>
                <a:r>
                  <a:rPr lang="en-US" sz="1600" b="1" dirty="0"/>
                  <a:t>entering </a:t>
                </a:r>
              </a:p>
              <a:p>
                <a:pPr algn="ctr"/>
                <a:r>
                  <a:rPr lang="en-US" sz="1600" b="1" dirty="0"/>
                  <a:t>passwords</a:t>
                </a:r>
                <a:endParaRPr lang="en-US" sz="2000" dirty="0"/>
              </a:p>
            </p:txBody>
          </p:sp>
          <p:cxnSp>
            <p:nvCxnSpPr>
              <p:cNvPr id="41" name="Straight Arrow Connector 40"/>
              <p:cNvCxnSpPr>
                <a:cxnSpLocks noChangeShapeType="1"/>
              </p:cNvCxnSpPr>
              <p:nvPr/>
            </p:nvCxnSpPr>
            <p:spPr bwMode="auto">
              <a:xfrm rot="5400000">
                <a:off x="3606475" y="5238380"/>
                <a:ext cx="47638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Password Entry Pain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6B907B-34C0-45F4-95D6-D873D559D40F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 descr="just2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295400"/>
            <a:ext cx="7848600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3429000"/>
            <a:ext cx="851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2400" dirty="0" smtClean="0"/>
              <a:t> 2.5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2743200"/>
            <a:ext cx="262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(cumulative distribution)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42848" y="3782772"/>
            <a:ext cx="6240346" cy="2153695"/>
          </a:xfrm>
          <a:prstGeom prst="rect">
            <a:avLst/>
          </a:prstGeom>
          <a:gradFill flip="none" rotWithShape="1">
            <a:gsLst>
              <a:gs pos="23000">
                <a:srgbClr val="FF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Callout 5"/>
          <p:cNvSpPr/>
          <p:nvPr/>
        </p:nvSpPr>
        <p:spPr>
          <a:xfrm>
            <a:off x="814487" y="2305559"/>
            <a:ext cx="4348534" cy="1159681"/>
          </a:xfrm>
          <a:prstGeom prst="downArrowCallou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to reality-speak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4487" y="2305559"/>
            <a:ext cx="52596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“People hate passwords”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42848" y="3782772"/>
            <a:ext cx="624034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“Accept </a:t>
            </a:r>
            <a:r>
              <a:rPr lang="en-US" sz="3200" dirty="0" err="1" smtClean="0"/>
              <a:t>PINs</a:t>
            </a:r>
            <a:r>
              <a:rPr lang="en-US" sz="3200" dirty="0" smtClean="0"/>
              <a:t>; cache credentials;</a:t>
            </a:r>
          </a:p>
          <a:p>
            <a:r>
              <a:rPr lang="en-US" sz="3200" dirty="0" smtClean="0"/>
              <a:t>add remember-me features. Worry about the consequences when they surface.”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42848" y="3782772"/>
            <a:ext cx="6240346" cy="1846659"/>
          </a:xfrm>
          <a:prstGeom prst="rect">
            <a:avLst/>
          </a:prstGeom>
          <a:gradFill flip="none" rotWithShape="1">
            <a:gsLst>
              <a:gs pos="23000">
                <a:srgbClr val="FF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reaction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6653" y="3782772"/>
            <a:ext cx="62403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“Right now, use signatures for mobile, too. Worry about the consequences when they surface.”</a:t>
            </a:r>
          </a:p>
          <a:p>
            <a:endParaRPr lang="en-US" dirty="0"/>
          </a:p>
        </p:txBody>
      </p:sp>
      <p:sp>
        <p:nvSpPr>
          <p:cNvPr id="8" name="Down Arrow Callout 7"/>
          <p:cNvSpPr/>
          <p:nvPr/>
        </p:nvSpPr>
        <p:spPr>
          <a:xfrm>
            <a:off x="814487" y="2305559"/>
            <a:ext cx="4348534" cy="1159681"/>
          </a:xfrm>
          <a:prstGeom prst="downArrowCallou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4487" y="2305559"/>
            <a:ext cx="52596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“Mobile malware is here”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should be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7287" y="2843982"/>
            <a:ext cx="6240346" cy="1354217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“Develop secure and less annoying authentication/anti-virus methods.”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1069</Words>
  <Application>Microsoft Macintosh PowerPoint</Application>
  <PresentationFormat>On-screen Show (4:3)</PresentationFormat>
  <Paragraphs>255</Paragraphs>
  <Slides>33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Why Mobile Security is not Like Traditional Security</vt:lpstr>
      <vt:lpstr>We do have a problem</vt:lpstr>
      <vt:lpstr>Imagine: 30 mins after leaving home…</vt:lpstr>
      <vt:lpstr>Some UI problems</vt:lpstr>
      <vt:lpstr>Password Entry Pain</vt:lpstr>
      <vt:lpstr>Password Entry Pain</vt:lpstr>
      <vt:lpstr>Translation to reality-speak</vt:lpstr>
      <vt:lpstr>Another reaction</vt:lpstr>
      <vt:lpstr>How it should be</vt:lpstr>
      <vt:lpstr>So let’s look at what to do!</vt:lpstr>
      <vt:lpstr>Let’s talk about power!</vt:lpstr>
      <vt:lpstr>Let’s talk about power!</vt:lpstr>
      <vt:lpstr>How?</vt:lpstr>
      <vt:lpstr>How?</vt:lpstr>
      <vt:lpstr>How?</vt:lpstr>
      <vt:lpstr>How?</vt:lpstr>
      <vt:lpstr>How?</vt:lpstr>
      <vt:lpstr>How?</vt:lpstr>
      <vt:lpstr>How?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Some issues we all know about</vt:lpstr>
      <vt:lpstr>The problem of weak credentials</vt:lpstr>
      <vt:lpstr>Resets</vt:lpstr>
      <vt:lpstr>Avoiding credential reuse</vt:lpstr>
      <vt:lpstr>Limiting phishing</vt:lpstr>
      <vt:lpstr>Privacy intrusion or not?</vt:lpstr>
      <vt:lpstr>Disclaimer</vt:lpstr>
    </vt:vector>
  </TitlesOfParts>
  <Company>PARC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Mobile Security is not Like Traditional Security</dc:title>
  <dc:creator>markus jakobsson</dc:creator>
  <cp:lastModifiedBy>markus jakobsson</cp:lastModifiedBy>
  <cp:revision>17</cp:revision>
  <dcterms:created xsi:type="dcterms:W3CDTF">2011-03-03T14:12:12Z</dcterms:created>
  <dcterms:modified xsi:type="dcterms:W3CDTF">2011-03-03T14:14:23Z</dcterms:modified>
</cp:coreProperties>
</file>